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8"/>
  </p:notesMasterIdLst>
  <p:sldIdLst>
    <p:sldId id="256" r:id="rId2"/>
    <p:sldId id="258" r:id="rId3"/>
    <p:sldId id="257" r:id="rId4"/>
    <p:sldId id="260" r:id="rId5"/>
    <p:sldId id="262" r:id="rId6"/>
    <p:sldId id="264" r:id="rId7"/>
    <p:sldId id="259" r:id="rId8"/>
    <p:sldId id="283" r:id="rId9"/>
    <p:sldId id="265" r:id="rId10"/>
    <p:sldId id="266" r:id="rId11"/>
    <p:sldId id="267" r:id="rId12"/>
    <p:sldId id="268" r:id="rId13"/>
    <p:sldId id="269" r:id="rId14"/>
    <p:sldId id="270" r:id="rId15"/>
    <p:sldId id="271" r:id="rId16"/>
    <p:sldId id="272" r:id="rId17"/>
    <p:sldId id="273" r:id="rId18"/>
    <p:sldId id="274" r:id="rId19"/>
    <p:sldId id="276" r:id="rId20"/>
    <p:sldId id="275" r:id="rId21"/>
    <p:sldId id="277" r:id="rId22"/>
    <p:sldId id="278" r:id="rId23"/>
    <p:sldId id="279" r:id="rId24"/>
    <p:sldId id="280" r:id="rId25"/>
    <p:sldId id="282" r:id="rId26"/>
    <p:sldId id="281"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F78BFA6-A460-42E6-814E-B52F6425E845}" v="2" dt="2024-09-03T17:11:18.8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3" autoAdjust="0"/>
    <p:restoredTop sz="94660"/>
  </p:normalViewPr>
  <p:slideViewPr>
    <p:cSldViewPr snapToGrid="0">
      <p:cViewPr varScale="1">
        <p:scale>
          <a:sx n="74" d="100"/>
          <a:sy n="74" d="100"/>
        </p:scale>
        <p:origin x="102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gi Rakshitha Reddy" userId="7e51238fc06930de" providerId="LiveId" clId="{3F78BFA6-A460-42E6-814E-B52F6425E845}"/>
    <pc:docChg chg="undo custSel addSld modSld sldOrd">
      <pc:chgData name="Ragi Rakshitha Reddy" userId="7e51238fc06930de" providerId="LiveId" clId="{3F78BFA6-A460-42E6-814E-B52F6425E845}" dt="2024-09-03T18:38:43.668" v="204" actId="20577"/>
      <pc:docMkLst>
        <pc:docMk/>
      </pc:docMkLst>
      <pc:sldChg chg="modSp mod">
        <pc:chgData name="Ragi Rakshitha Reddy" userId="7e51238fc06930de" providerId="LiveId" clId="{3F78BFA6-A460-42E6-814E-B52F6425E845}" dt="2024-09-03T17:55:25.142" v="171" actId="20577"/>
        <pc:sldMkLst>
          <pc:docMk/>
          <pc:sldMk cId="3352301515" sldId="258"/>
        </pc:sldMkLst>
        <pc:spChg chg="mod">
          <ac:chgData name="Ragi Rakshitha Reddy" userId="7e51238fc06930de" providerId="LiveId" clId="{3F78BFA6-A460-42E6-814E-B52F6425E845}" dt="2024-09-03T17:55:25.142" v="171" actId="20577"/>
          <ac:spMkLst>
            <pc:docMk/>
            <pc:sldMk cId="3352301515" sldId="258"/>
            <ac:spMk id="5" creationId="{F0053EBF-A9A1-3D9C-E5ED-426A44930016}"/>
          </ac:spMkLst>
        </pc:spChg>
      </pc:sldChg>
      <pc:sldChg chg="modSp mod ord">
        <pc:chgData name="Ragi Rakshitha Reddy" userId="7e51238fc06930de" providerId="LiveId" clId="{3F78BFA6-A460-42E6-814E-B52F6425E845}" dt="2024-09-03T17:17:01.455" v="143"/>
        <pc:sldMkLst>
          <pc:docMk/>
          <pc:sldMk cId="1821964730" sldId="259"/>
        </pc:sldMkLst>
        <pc:picChg chg="mod">
          <ac:chgData name="Ragi Rakshitha Reddy" userId="7e51238fc06930de" providerId="LiveId" clId="{3F78BFA6-A460-42E6-814E-B52F6425E845}" dt="2024-09-03T16:45:18.294" v="0" actId="1036"/>
          <ac:picMkLst>
            <pc:docMk/>
            <pc:sldMk cId="1821964730" sldId="259"/>
            <ac:picMk id="3" creationId="{C532E029-BEC9-4492-A007-DE214FBE6917}"/>
          </ac:picMkLst>
        </pc:picChg>
      </pc:sldChg>
      <pc:sldChg chg="modSp mod">
        <pc:chgData name="Ragi Rakshitha Reddy" userId="7e51238fc06930de" providerId="LiveId" clId="{3F78BFA6-A460-42E6-814E-B52F6425E845}" dt="2024-09-03T18:38:43.668" v="204" actId="20577"/>
        <pc:sldMkLst>
          <pc:docMk/>
          <pc:sldMk cId="340521509" sldId="260"/>
        </pc:sldMkLst>
        <pc:spChg chg="mod">
          <ac:chgData name="Ragi Rakshitha Reddy" userId="7e51238fc06930de" providerId="LiveId" clId="{3F78BFA6-A460-42E6-814E-B52F6425E845}" dt="2024-09-03T16:54:00.819" v="8" actId="27636"/>
          <ac:spMkLst>
            <pc:docMk/>
            <pc:sldMk cId="340521509" sldId="260"/>
            <ac:spMk id="2" creationId="{39DDDAE9-AAF0-515C-88C1-77CD52199050}"/>
          </ac:spMkLst>
        </pc:spChg>
        <pc:spChg chg="mod">
          <ac:chgData name="Ragi Rakshitha Reddy" userId="7e51238fc06930de" providerId="LiveId" clId="{3F78BFA6-A460-42E6-814E-B52F6425E845}" dt="2024-09-03T18:38:43.668" v="204" actId="20577"/>
          <ac:spMkLst>
            <pc:docMk/>
            <pc:sldMk cId="340521509" sldId="260"/>
            <ac:spMk id="3" creationId="{6425812B-6573-D15A-DA3D-3A868C5F7411}"/>
          </ac:spMkLst>
        </pc:spChg>
      </pc:sldChg>
      <pc:sldChg chg="modSp mod">
        <pc:chgData name="Ragi Rakshitha Reddy" userId="7e51238fc06930de" providerId="LiveId" clId="{3F78BFA6-A460-42E6-814E-B52F6425E845}" dt="2024-09-03T18:14:30.008" v="174"/>
        <pc:sldMkLst>
          <pc:docMk/>
          <pc:sldMk cId="3513198710" sldId="262"/>
        </pc:sldMkLst>
        <pc:spChg chg="mod">
          <ac:chgData name="Ragi Rakshitha Reddy" userId="7e51238fc06930de" providerId="LiveId" clId="{3F78BFA6-A460-42E6-814E-B52F6425E845}" dt="2024-09-03T18:14:30.008" v="174"/>
          <ac:spMkLst>
            <pc:docMk/>
            <pc:sldMk cId="3513198710" sldId="262"/>
            <ac:spMk id="3" creationId="{6425812B-6573-D15A-DA3D-3A868C5F7411}"/>
          </ac:spMkLst>
        </pc:spChg>
      </pc:sldChg>
      <pc:sldChg chg="modSp mod">
        <pc:chgData name="Ragi Rakshitha Reddy" userId="7e51238fc06930de" providerId="LiveId" clId="{3F78BFA6-A460-42E6-814E-B52F6425E845}" dt="2024-09-03T16:51:37.423" v="6" actId="20577"/>
        <pc:sldMkLst>
          <pc:docMk/>
          <pc:sldMk cId="2690326678" sldId="264"/>
        </pc:sldMkLst>
        <pc:spChg chg="mod">
          <ac:chgData name="Ragi Rakshitha Reddy" userId="7e51238fc06930de" providerId="LiveId" clId="{3F78BFA6-A460-42E6-814E-B52F6425E845}" dt="2024-09-03T16:51:19.330" v="3" actId="1076"/>
          <ac:spMkLst>
            <pc:docMk/>
            <pc:sldMk cId="2690326678" sldId="264"/>
            <ac:spMk id="2" creationId="{39DDDAE9-AAF0-515C-88C1-77CD52199050}"/>
          </ac:spMkLst>
        </pc:spChg>
        <pc:spChg chg="mod">
          <ac:chgData name="Ragi Rakshitha Reddy" userId="7e51238fc06930de" providerId="LiveId" clId="{3F78BFA6-A460-42E6-814E-B52F6425E845}" dt="2024-09-03T16:51:37.423" v="6" actId="20577"/>
          <ac:spMkLst>
            <pc:docMk/>
            <pc:sldMk cId="2690326678" sldId="264"/>
            <ac:spMk id="4" creationId="{FBA34088-8485-C863-F44A-07AD7F3A7006}"/>
          </ac:spMkLst>
        </pc:spChg>
      </pc:sldChg>
      <pc:sldChg chg="modSp mod">
        <pc:chgData name="Ragi Rakshitha Reddy" userId="7e51238fc06930de" providerId="LiveId" clId="{3F78BFA6-A460-42E6-814E-B52F6425E845}" dt="2024-09-03T18:25:46.253" v="186" actId="1036"/>
        <pc:sldMkLst>
          <pc:docMk/>
          <pc:sldMk cId="944098829" sldId="266"/>
        </pc:sldMkLst>
        <pc:picChg chg="mod">
          <ac:chgData name="Ragi Rakshitha Reddy" userId="7e51238fc06930de" providerId="LiveId" clId="{3F78BFA6-A460-42E6-814E-B52F6425E845}" dt="2024-09-03T18:25:46.253" v="186" actId="1036"/>
          <ac:picMkLst>
            <pc:docMk/>
            <pc:sldMk cId="944098829" sldId="266"/>
            <ac:picMk id="4" creationId="{7EF42152-5666-043B-833D-4904FDABA814}"/>
          </ac:picMkLst>
        </pc:picChg>
      </pc:sldChg>
      <pc:sldChg chg="modSp mod">
        <pc:chgData name="Ragi Rakshitha Reddy" userId="7e51238fc06930de" providerId="LiveId" clId="{3F78BFA6-A460-42E6-814E-B52F6425E845}" dt="2024-09-03T18:07:55.597" v="172" actId="1036"/>
        <pc:sldMkLst>
          <pc:docMk/>
          <pc:sldMk cId="3201664632" sldId="269"/>
        </pc:sldMkLst>
        <pc:picChg chg="mod">
          <ac:chgData name="Ragi Rakshitha Reddy" userId="7e51238fc06930de" providerId="LiveId" clId="{3F78BFA6-A460-42E6-814E-B52F6425E845}" dt="2024-09-03T18:07:55.597" v="172" actId="1036"/>
          <ac:picMkLst>
            <pc:docMk/>
            <pc:sldMk cId="3201664632" sldId="269"/>
            <ac:picMk id="3" creationId="{6D933643-914D-DCCB-D043-8D7790743E90}"/>
          </ac:picMkLst>
        </pc:picChg>
      </pc:sldChg>
      <pc:sldChg chg="modSp mod">
        <pc:chgData name="Ragi Rakshitha Reddy" userId="7e51238fc06930de" providerId="LiveId" clId="{3F78BFA6-A460-42E6-814E-B52F6425E845}" dt="2024-09-03T18:08:43.221" v="173" actId="1076"/>
        <pc:sldMkLst>
          <pc:docMk/>
          <pc:sldMk cId="2448340056" sldId="271"/>
        </pc:sldMkLst>
        <pc:picChg chg="mod">
          <ac:chgData name="Ragi Rakshitha Reddy" userId="7e51238fc06930de" providerId="LiveId" clId="{3F78BFA6-A460-42E6-814E-B52F6425E845}" dt="2024-09-03T18:08:43.221" v="173" actId="1076"/>
          <ac:picMkLst>
            <pc:docMk/>
            <pc:sldMk cId="2448340056" sldId="271"/>
            <ac:picMk id="2" creationId="{17719286-5007-E470-BAE7-0F6C5E12D663}"/>
          </ac:picMkLst>
        </pc:picChg>
      </pc:sldChg>
      <pc:sldChg chg="addSp modSp new mod">
        <pc:chgData name="Ragi Rakshitha Reddy" userId="7e51238fc06930de" providerId="LiveId" clId="{3F78BFA6-A460-42E6-814E-B52F6425E845}" dt="2024-09-03T18:24:49.972" v="185" actId="1076"/>
        <pc:sldMkLst>
          <pc:docMk/>
          <pc:sldMk cId="92352143" sldId="283"/>
        </pc:sldMkLst>
        <pc:spChg chg="mod">
          <ac:chgData name="Ragi Rakshitha Reddy" userId="7e51238fc06930de" providerId="LiveId" clId="{3F78BFA6-A460-42E6-814E-B52F6425E845}" dt="2024-09-03T17:16:47.767" v="141" actId="113"/>
          <ac:spMkLst>
            <pc:docMk/>
            <pc:sldMk cId="92352143" sldId="283"/>
            <ac:spMk id="2" creationId="{A5203746-F58A-E4D5-5F30-1F7D531AEA6E}"/>
          </ac:spMkLst>
        </pc:spChg>
        <pc:spChg chg="add mod">
          <ac:chgData name="Ragi Rakshitha Reddy" userId="7e51238fc06930de" providerId="LiveId" clId="{3F78BFA6-A460-42E6-814E-B52F6425E845}" dt="2024-09-03T18:24:49.972" v="185" actId="1076"/>
          <ac:spMkLst>
            <pc:docMk/>
            <pc:sldMk cId="92352143" sldId="283"/>
            <ac:spMk id="3" creationId="{2E0F7F31-6047-4980-F580-CB519B892A60}"/>
          </ac:spMkLst>
        </pc:spChg>
      </pc:sldChg>
    </pc:docChg>
  </pc:docChgLst>
</pc:chgInfo>
</file>

<file path=ppt/media/image1.jpeg>
</file>

<file path=ppt/media/image10.jpg>
</file>

<file path=ppt/media/image11.jpg>
</file>

<file path=ppt/media/image12.jpg>
</file>

<file path=ppt/media/image13.jpg>
</file>

<file path=ppt/media/image14.jpg>
</file>

<file path=ppt/media/image2.png>
</file>

<file path=ppt/media/image3.jpeg>
</file>

<file path=ppt/media/image4.jpeg>
</file>

<file path=ppt/media/image5.png>
</file>

<file path=ppt/media/image6.jpg>
</file>

<file path=ppt/media/image7.png>
</file>

<file path=ppt/media/image8.jpg>
</file>

<file path=ppt/media/image9.jp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40D3A04-51B3-400E-8368-5E4C3E15A4F0}" type="datetimeFigureOut">
              <a:rPr lang="en-IN" smtClean="0"/>
              <a:t>03-09-2024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97AF932-C19A-42D1-BE42-D22E4D73CA29}" type="slidenum">
              <a:rPr lang="en-IN" smtClean="0"/>
              <a:t>‹#›</a:t>
            </a:fld>
            <a:endParaRPr lang="en-IN"/>
          </a:p>
        </p:txBody>
      </p:sp>
    </p:spTree>
    <p:extLst>
      <p:ext uri="{BB962C8B-B14F-4D97-AF65-F5344CB8AC3E}">
        <p14:creationId xmlns:p14="http://schemas.microsoft.com/office/powerpoint/2010/main" val="41165681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297AF932-C19A-42D1-BE42-D22E4D73CA29}" type="slidenum">
              <a:rPr lang="en-IN" smtClean="0"/>
              <a:t>6</a:t>
            </a:fld>
            <a:endParaRPr lang="en-IN"/>
          </a:p>
        </p:txBody>
      </p:sp>
    </p:spTree>
    <p:extLst>
      <p:ext uri="{BB962C8B-B14F-4D97-AF65-F5344CB8AC3E}">
        <p14:creationId xmlns:p14="http://schemas.microsoft.com/office/powerpoint/2010/main" val="22919462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9/3/2024</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9/3/2024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9/3/2024</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9/3/2024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9/3/2024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9/3/2024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9/3/2024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9/3/2024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9/3/2024</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9/3/2024</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4FE632-1E9A-7701-AB2E-D0A60172771D}"/>
              </a:ext>
            </a:extLst>
          </p:cNvPr>
          <p:cNvSpPr>
            <a:spLocks noGrp="1"/>
          </p:cNvSpPr>
          <p:nvPr>
            <p:ph type="ctrTitle"/>
          </p:nvPr>
        </p:nvSpPr>
        <p:spPr/>
        <p:txBody>
          <a:bodyPr/>
          <a:lstStyle/>
          <a:p>
            <a:r>
              <a:rPr lang="en-US" dirty="0"/>
              <a:t>RIDESHARE</a:t>
            </a:r>
            <a:endParaRPr lang="en-IN" dirty="0"/>
          </a:p>
        </p:txBody>
      </p:sp>
      <p:sp>
        <p:nvSpPr>
          <p:cNvPr id="3" name="Subtitle 2">
            <a:extLst>
              <a:ext uri="{FF2B5EF4-FFF2-40B4-BE49-F238E27FC236}">
                <a16:creationId xmlns:a16="http://schemas.microsoft.com/office/drawing/2014/main" id="{0D90A998-A81A-5F30-9379-611E06779A34}"/>
              </a:ext>
            </a:extLst>
          </p:cNvPr>
          <p:cNvSpPr>
            <a:spLocks noGrp="1"/>
          </p:cNvSpPr>
          <p:nvPr>
            <p:ph type="subTitle" idx="1"/>
          </p:nvPr>
        </p:nvSpPr>
        <p:spPr/>
        <p:txBody>
          <a:bodyPr/>
          <a:lstStyle/>
          <a:p>
            <a:pPr algn="r" rtl="0" fontAlgn="base"/>
            <a:r>
              <a:rPr lang="en-US" sz="1800" b="0" i="0" u="none" strike="noStrike" dirty="0" err="1">
                <a:solidFill>
                  <a:srgbClr val="000000"/>
                </a:solidFill>
                <a:effectLst/>
                <a:latin typeface="Corbel" panose="020B0503020204020204" pitchFamily="34" charset="0"/>
              </a:rPr>
              <a:t>Abhiram</a:t>
            </a:r>
            <a:r>
              <a:rPr lang="en-US" sz="1800" b="0" i="0" u="none" strike="noStrike" dirty="0">
                <a:solidFill>
                  <a:srgbClr val="000000"/>
                </a:solidFill>
                <a:effectLst/>
                <a:latin typeface="Corbel" panose="020B0503020204020204" pitchFamily="34" charset="0"/>
              </a:rPr>
              <a:t> Venkata </a:t>
            </a:r>
            <a:r>
              <a:rPr lang="en-US" sz="1800" b="0" i="0" u="none" strike="noStrike" dirty="0" err="1">
                <a:solidFill>
                  <a:srgbClr val="000000"/>
                </a:solidFill>
                <a:effectLst/>
                <a:latin typeface="Corbel" panose="020B0503020204020204" pitchFamily="34" charset="0"/>
              </a:rPr>
              <a:t>Daita</a:t>
            </a:r>
            <a:r>
              <a:rPr lang="en-US" sz="1800" b="0" i="0" u="none" strike="noStrike" dirty="0">
                <a:solidFill>
                  <a:srgbClr val="000000"/>
                </a:solidFill>
                <a:effectLst/>
                <a:latin typeface="Corbel" panose="020B0503020204020204" pitchFamily="34" charset="0"/>
              </a:rPr>
              <a:t>(21r11a05a6)</a:t>
            </a:r>
            <a:r>
              <a:rPr lang="en-US" sz="1800" b="0" i="0" dirty="0">
                <a:solidFill>
                  <a:srgbClr val="000000"/>
                </a:solidFill>
                <a:effectLst/>
                <a:latin typeface="Corbel" panose="020B0503020204020204" pitchFamily="34" charset="0"/>
              </a:rPr>
              <a:t>​</a:t>
            </a:r>
            <a:endParaRPr lang="en-US" b="0" i="0" dirty="0">
              <a:solidFill>
                <a:srgbClr val="000000"/>
              </a:solidFill>
              <a:effectLst/>
              <a:latin typeface="Segoe UI" panose="020B0502040204020203" pitchFamily="34" charset="0"/>
            </a:endParaRPr>
          </a:p>
          <a:p>
            <a:pPr algn="r" rtl="0" fontAlgn="base"/>
            <a:r>
              <a:rPr lang="en-US" sz="1800" b="0" i="0" u="none" strike="noStrike" dirty="0" err="1">
                <a:solidFill>
                  <a:srgbClr val="000000"/>
                </a:solidFill>
                <a:effectLst/>
                <a:latin typeface="Corbel" panose="020B0503020204020204" pitchFamily="34" charset="0"/>
              </a:rPr>
              <a:t>Muddam</a:t>
            </a:r>
            <a:r>
              <a:rPr lang="en-US" sz="1800" b="0" i="0" u="none" strike="noStrike" dirty="0">
                <a:solidFill>
                  <a:srgbClr val="000000"/>
                </a:solidFill>
                <a:effectLst/>
                <a:latin typeface="Corbel" panose="020B0503020204020204" pitchFamily="34" charset="0"/>
              </a:rPr>
              <a:t> Sai Manish Yadav(21r11a05d5)</a:t>
            </a:r>
            <a:r>
              <a:rPr lang="en-US" sz="1800" b="0" i="0" dirty="0">
                <a:solidFill>
                  <a:srgbClr val="000000"/>
                </a:solidFill>
                <a:effectLst/>
                <a:latin typeface="Corbel" panose="020B0503020204020204" pitchFamily="34" charset="0"/>
              </a:rPr>
              <a:t>​</a:t>
            </a:r>
            <a:endParaRPr lang="en-US" b="0" i="0" dirty="0">
              <a:solidFill>
                <a:srgbClr val="000000"/>
              </a:solidFill>
              <a:effectLst/>
              <a:latin typeface="Segoe UI" panose="020B0502040204020203" pitchFamily="34" charset="0"/>
            </a:endParaRPr>
          </a:p>
          <a:p>
            <a:pPr algn="r" rtl="0" fontAlgn="base"/>
            <a:r>
              <a:rPr lang="en-US" sz="1800" b="0" i="0" u="none" strike="noStrike" dirty="0">
                <a:solidFill>
                  <a:srgbClr val="000000"/>
                </a:solidFill>
                <a:effectLst/>
                <a:latin typeface="Corbel" panose="020B0503020204020204" pitchFamily="34" charset="0"/>
              </a:rPr>
              <a:t>Ragi Rakshitha Reddy(21r11a05e1)</a:t>
            </a:r>
            <a:r>
              <a:rPr lang="en-US" sz="1800" b="0" i="0" dirty="0">
                <a:solidFill>
                  <a:srgbClr val="000000"/>
                </a:solidFill>
                <a:effectLst/>
                <a:latin typeface="Corbel" panose="020B0503020204020204" pitchFamily="34" charset="0"/>
              </a:rPr>
              <a:t>​</a:t>
            </a:r>
            <a:endParaRPr lang="en-US" b="0" i="0" dirty="0">
              <a:solidFill>
                <a:srgbClr val="000000"/>
              </a:solidFill>
              <a:effectLst/>
              <a:latin typeface="Segoe UI" panose="020B0502040204020203" pitchFamily="34" charset="0"/>
            </a:endParaRPr>
          </a:p>
          <a:p>
            <a:endParaRPr lang="en-IN" dirty="0"/>
          </a:p>
        </p:txBody>
      </p:sp>
    </p:spTree>
    <p:extLst>
      <p:ext uri="{BB962C8B-B14F-4D97-AF65-F5344CB8AC3E}">
        <p14:creationId xmlns:p14="http://schemas.microsoft.com/office/powerpoint/2010/main" val="6320134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Untitled video - Made with Clipchamp">
            <a:hlinkClick r:id="" action="ppaction://media"/>
            <a:extLst>
              <a:ext uri="{FF2B5EF4-FFF2-40B4-BE49-F238E27FC236}">
                <a16:creationId xmlns:a16="http://schemas.microsoft.com/office/drawing/2014/main" id="{7EF42152-5666-043B-833D-4904FDABA814}"/>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10391"/>
            <a:ext cx="12192000" cy="6858000"/>
          </a:xfrm>
          <a:prstGeom prst="rect">
            <a:avLst/>
          </a:prstGeom>
        </p:spPr>
      </p:pic>
    </p:spTree>
    <p:extLst>
      <p:ext uri="{BB962C8B-B14F-4D97-AF65-F5344CB8AC3E}">
        <p14:creationId xmlns:p14="http://schemas.microsoft.com/office/powerpoint/2010/main" val="9440988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F18088C-F456-4A77-6B57-3D158CEDD72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ln>
            <a:noFill/>
          </a:ln>
        </p:spPr>
      </p:pic>
    </p:spTree>
    <p:extLst>
      <p:ext uri="{BB962C8B-B14F-4D97-AF65-F5344CB8AC3E}">
        <p14:creationId xmlns:p14="http://schemas.microsoft.com/office/powerpoint/2010/main" val="41512725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9C5DF64-63AF-DBFB-BAF1-000D70E174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7999"/>
          </a:xfrm>
          <a:prstGeom prst="rect">
            <a:avLst/>
          </a:prstGeom>
          <a:noFill/>
          <a:ln>
            <a:noFill/>
          </a:ln>
        </p:spPr>
      </p:pic>
    </p:spTree>
    <p:extLst>
      <p:ext uri="{BB962C8B-B14F-4D97-AF65-F5344CB8AC3E}">
        <p14:creationId xmlns:p14="http://schemas.microsoft.com/office/powerpoint/2010/main" val="23647677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Untitled video - Made with Clipchamp (1)">
            <a:hlinkClick r:id="" action="ppaction://media"/>
            <a:extLst>
              <a:ext uri="{FF2B5EF4-FFF2-40B4-BE49-F238E27FC236}">
                <a16:creationId xmlns:a16="http://schemas.microsoft.com/office/drawing/2014/main" id="{6D933643-914D-DCCB-D043-8D7790743E90}"/>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10510"/>
            <a:ext cx="12192000" cy="6858000"/>
          </a:xfrm>
          <a:prstGeom prst="rect">
            <a:avLst/>
          </a:prstGeom>
        </p:spPr>
      </p:pic>
    </p:spTree>
    <p:extLst>
      <p:ext uri="{BB962C8B-B14F-4D97-AF65-F5344CB8AC3E}">
        <p14:creationId xmlns:p14="http://schemas.microsoft.com/office/powerpoint/2010/main" val="3201664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EBF311-825B-AAEC-66AC-F0FD4E03736F}"/>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63976721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Untitled video - Made with Clipchamp (2)">
            <a:hlinkClick r:id="" action="ppaction://media"/>
            <a:extLst>
              <a:ext uri="{FF2B5EF4-FFF2-40B4-BE49-F238E27FC236}">
                <a16:creationId xmlns:a16="http://schemas.microsoft.com/office/drawing/2014/main" id="{17719286-5007-E470-BAE7-0F6C5E12D66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93986" y="0"/>
            <a:ext cx="12192000" cy="6858000"/>
          </a:xfrm>
          <a:prstGeom prst="rect">
            <a:avLst/>
          </a:prstGeom>
        </p:spPr>
      </p:pic>
    </p:spTree>
    <p:extLst>
      <p:ext uri="{BB962C8B-B14F-4D97-AF65-F5344CB8AC3E}">
        <p14:creationId xmlns:p14="http://schemas.microsoft.com/office/powerpoint/2010/main" val="2448340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6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D04789B-1EA9-D410-EC31-A907DC93001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398193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FF328CD-9BDA-F18E-F794-B3AD9E18255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57159353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A1AFD7E-80FE-A58D-DAA5-D50DD5E592A6}"/>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2636227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AB68137-0803-A9F9-BE8A-9158B4877182}"/>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7714412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D23BF13-733C-2978-A294-DD061056DA42}"/>
              </a:ext>
            </a:extLst>
          </p:cNvPr>
          <p:cNvSpPr/>
          <p:nvPr/>
        </p:nvSpPr>
        <p:spPr>
          <a:xfrm>
            <a:off x="1292373" y="2862231"/>
            <a:ext cx="3213380" cy="1123384"/>
          </a:xfrm>
          <a:prstGeom prst="rect">
            <a:avLst/>
          </a:prstGeom>
          <a:noFill/>
        </p:spPr>
        <p:txBody>
          <a:bodyPr wrap="none" lIns="91440" tIns="45720" rIns="91440" bIns="45720">
            <a:spAutoFit/>
          </a:bodyPr>
          <a:lstStyle/>
          <a:p>
            <a:pPr algn="ctr"/>
            <a:r>
              <a:rPr lang="en-US" sz="6700" b="0" cap="none" spc="0" dirty="0">
                <a:ln w="0"/>
                <a:effectLst>
                  <a:outerShdw blurRad="38100" dist="19050" dir="2700000" algn="tl" rotWithShape="0">
                    <a:schemeClr val="dk1">
                      <a:alpha val="40000"/>
                    </a:schemeClr>
                  </a:outerShdw>
                </a:effectLst>
              </a:rPr>
              <a:t>AGENDA</a:t>
            </a:r>
          </a:p>
        </p:txBody>
      </p:sp>
      <p:sp>
        <p:nvSpPr>
          <p:cNvPr id="5" name="TextBox 4">
            <a:extLst>
              <a:ext uri="{FF2B5EF4-FFF2-40B4-BE49-F238E27FC236}">
                <a16:creationId xmlns:a16="http://schemas.microsoft.com/office/drawing/2014/main" id="{F0053EBF-A9A1-3D9C-E5ED-426A44930016}"/>
              </a:ext>
            </a:extLst>
          </p:cNvPr>
          <p:cNvSpPr txBox="1"/>
          <p:nvPr/>
        </p:nvSpPr>
        <p:spPr>
          <a:xfrm>
            <a:off x="6993082" y="1849582"/>
            <a:ext cx="4021759" cy="2585323"/>
          </a:xfrm>
          <a:prstGeom prst="rect">
            <a:avLst/>
          </a:prstGeom>
          <a:noFill/>
        </p:spPr>
        <p:txBody>
          <a:bodyPr wrap="square" rtlCol="0">
            <a:spAutoFit/>
          </a:bodyPr>
          <a:lstStyle/>
          <a:p>
            <a:pPr marL="342900" indent="-342900">
              <a:buAutoNum type="arabicPeriod"/>
            </a:pPr>
            <a:r>
              <a:rPr lang="en-US" dirty="0"/>
              <a:t>ABSTARCT</a:t>
            </a:r>
          </a:p>
          <a:p>
            <a:pPr marL="342900" indent="-342900">
              <a:buAutoNum type="arabicPeriod"/>
            </a:pPr>
            <a:r>
              <a:rPr lang="en-US" dirty="0"/>
              <a:t>EXISTING SYSTEM</a:t>
            </a:r>
          </a:p>
          <a:p>
            <a:pPr marL="342900" indent="-342900">
              <a:buAutoNum type="arabicPeriod"/>
            </a:pPr>
            <a:r>
              <a:rPr lang="en-US" dirty="0"/>
              <a:t>PROPOSED SYSTEM</a:t>
            </a:r>
          </a:p>
          <a:p>
            <a:pPr marL="342900" indent="-342900">
              <a:buAutoNum type="arabicPeriod"/>
            </a:pPr>
            <a:r>
              <a:rPr lang="en-US" dirty="0"/>
              <a:t>SYSTEM CONFIGURATION</a:t>
            </a:r>
          </a:p>
          <a:p>
            <a:pPr marL="342900" indent="-342900">
              <a:buAutoNum type="arabicPeriod"/>
            </a:pPr>
            <a:r>
              <a:rPr lang="en-IN" dirty="0"/>
              <a:t>WORK FLOW</a:t>
            </a:r>
          </a:p>
          <a:p>
            <a:pPr marL="342900" indent="-342900">
              <a:buAutoNum type="arabicPeriod"/>
            </a:pPr>
            <a:r>
              <a:rPr lang="en-IN" dirty="0"/>
              <a:t>IMPLEMENTATION</a:t>
            </a:r>
          </a:p>
          <a:p>
            <a:pPr marL="342900" indent="-342900">
              <a:buAutoNum type="arabicPeriod"/>
            </a:pPr>
            <a:r>
              <a:rPr lang="en-IN" dirty="0"/>
              <a:t>OUTPUT SCREENS</a:t>
            </a:r>
          </a:p>
          <a:p>
            <a:pPr marL="342900" indent="-342900">
              <a:buAutoNum type="arabicPeriod"/>
            </a:pPr>
            <a:r>
              <a:rPr lang="en-IN" dirty="0"/>
              <a:t>FURTHER ENHANCEMENTS</a:t>
            </a:r>
          </a:p>
          <a:p>
            <a:pPr marL="342900" indent="-342900">
              <a:buAutoNum type="arabicPeriod"/>
            </a:pPr>
            <a:r>
              <a:rPr lang="en-IN" dirty="0"/>
              <a:t>CONCLUSION</a:t>
            </a:r>
            <a:endParaRPr lang="en-US" dirty="0"/>
          </a:p>
        </p:txBody>
      </p:sp>
    </p:spTree>
    <p:extLst>
      <p:ext uri="{BB962C8B-B14F-4D97-AF65-F5344CB8AC3E}">
        <p14:creationId xmlns:p14="http://schemas.microsoft.com/office/powerpoint/2010/main" val="335230151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3251A8D-89EC-7908-4657-27226048BBD7}"/>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0739918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ACA6EB-32E2-54B1-2CEE-7DA2A23D48AB}"/>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23484373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D0585A97-CF5A-C245-EBA7-44BAD6F1640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36424500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DAE9-AAF0-515C-88C1-77CD52199050}"/>
              </a:ext>
            </a:extLst>
          </p:cNvPr>
          <p:cNvSpPr>
            <a:spLocks noGrp="1"/>
          </p:cNvSpPr>
          <p:nvPr>
            <p:ph type="title"/>
          </p:nvPr>
        </p:nvSpPr>
        <p:spPr>
          <a:xfrm>
            <a:off x="1213944" y="220717"/>
            <a:ext cx="8686801" cy="705746"/>
          </a:xfrm>
        </p:spPr>
        <p:txBody>
          <a:bodyPr>
            <a:normAutofit fontScale="90000"/>
          </a:bodyPr>
          <a:lstStyle/>
          <a:p>
            <a:pPr algn="just">
              <a:lnSpc>
                <a:spcPct val="150000"/>
              </a:lnSpc>
              <a:spcAft>
                <a:spcPts val="1000"/>
              </a:spcAft>
            </a:pPr>
            <a:r>
              <a:rPr lang="en-US" sz="5400" b="1" dirty="0">
                <a:effectLst/>
                <a:latin typeface="Times New Roman" panose="02020603050405020304" pitchFamily="18" charset="0"/>
                <a:ea typeface="Calibri" panose="020F0502020204030204" pitchFamily="34" charset="0"/>
                <a:cs typeface="Times New Roman" panose="02020603050405020304" pitchFamily="18" charset="0"/>
              </a:rPr>
              <a:t>FURTHER ENHANCEMENTS</a:t>
            </a:r>
            <a:endParaRPr lang="en-IN" sz="54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6425812B-6573-D15A-DA3D-3A868C5F7411}"/>
              </a:ext>
            </a:extLst>
          </p:cNvPr>
          <p:cNvSpPr txBox="1"/>
          <p:nvPr/>
        </p:nvSpPr>
        <p:spPr>
          <a:xfrm>
            <a:off x="1371599" y="1420449"/>
            <a:ext cx="10032125" cy="5455853"/>
          </a:xfrm>
          <a:prstGeom prst="rect">
            <a:avLst/>
          </a:prstGeom>
          <a:noFill/>
        </p:spPr>
        <p:txBody>
          <a:bodyPr wrap="square" rtlCol="0">
            <a:spAutoFit/>
          </a:bodyPr>
          <a:lstStyle/>
          <a:p>
            <a:pPr algn="just">
              <a:lnSpc>
                <a:spcPct val="150000"/>
              </a:lnSpc>
              <a:spcAft>
                <a:spcPts val="10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1.Mobile Application Development:</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Transition the web-based application to a mobile app to increase accessibility and user convenience.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10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2.Live Location Tracking:</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Integrate live location tracking for rides to provide real-time updates and improve safety.</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10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3.Integration with Payment Gateways:</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Introduce payment gateway integration to facilitate secure transactions and handle ride payments directly through the platform.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10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4.Dynamic Pricing Model:</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Introduce a dynamic pricing model that adjusts costs based on distance, demand, and other factors.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10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5.</a:t>
            </a:r>
            <a:r>
              <a:rPr lang="en-US" sz="1800" b="1" dirty="0">
                <a:effectLst/>
                <a:latin typeface="Calibri" panose="020F0502020204030204" pitchFamily="34" charset="0"/>
                <a:ea typeface="Calibri" panose="020F0502020204030204" pitchFamily="34" charset="0"/>
                <a:cs typeface="Times New Roman" panose="02020603050405020304" pitchFamily="18" charset="0"/>
              </a:rPr>
              <a:t> </a:t>
            </a: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WhatsApp Integration:</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Implement a "Contact via WhatsApp" feature to facilitate real-time communication between users, allowing for seamless and familiar messaging.</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pPr>
            <a:endParaRPr lang="en-IN" sz="2800" dirty="0"/>
          </a:p>
        </p:txBody>
      </p:sp>
    </p:spTree>
    <p:extLst>
      <p:ext uri="{BB962C8B-B14F-4D97-AF65-F5344CB8AC3E}">
        <p14:creationId xmlns:p14="http://schemas.microsoft.com/office/powerpoint/2010/main" val="193995380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DAE9-AAF0-515C-88C1-77CD52199050}"/>
              </a:ext>
            </a:extLst>
          </p:cNvPr>
          <p:cNvSpPr>
            <a:spLocks noGrp="1"/>
          </p:cNvSpPr>
          <p:nvPr>
            <p:ph type="title"/>
          </p:nvPr>
        </p:nvSpPr>
        <p:spPr>
          <a:xfrm>
            <a:off x="1213944" y="220717"/>
            <a:ext cx="8686801" cy="705746"/>
          </a:xfrm>
        </p:spPr>
        <p:txBody>
          <a:bodyPr>
            <a:noAutofit/>
          </a:bodyPr>
          <a:lstStyle/>
          <a:p>
            <a:pPr algn="just">
              <a:lnSpc>
                <a:spcPct val="150000"/>
              </a:lnSpc>
              <a:spcAft>
                <a:spcPts val="1000"/>
              </a:spcAft>
            </a:pPr>
            <a:r>
              <a:rPr lang="en-US" sz="5000" b="1" dirty="0"/>
              <a:t>CONCLUSION</a:t>
            </a:r>
            <a:endParaRPr lang="en-IN" sz="50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6425812B-6573-D15A-DA3D-3A868C5F7411}"/>
              </a:ext>
            </a:extLst>
          </p:cNvPr>
          <p:cNvSpPr txBox="1"/>
          <p:nvPr/>
        </p:nvSpPr>
        <p:spPr>
          <a:xfrm>
            <a:off x="1287517" y="1210242"/>
            <a:ext cx="10032125" cy="3781035"/>
          </a:xfrm>
          <a:prstGeom prst="rect">
            <a:avLst/>
          </a:prstGeom>
          <a:noFill/>
        </p:spPr>
        <p:txBody>
          <a:bodyPr wrap="square" rtlCol="0">
            <a:spAutoFit/>
          </a:bodyPr>
          <a:lstStyle/>
          <a:p>
            <a:pPr>
              <a:lnSpc>
                <a:spcPct val="150000"/>
              </a:lnSpc>
            </a:pPr>
            <a:r>
              <a:rPr lang="en-US" dirty="0"/>
              <a:t>In summary, our </a:t>
            </a:r>
            <a:r>
              <a:rPr lang="en-US" dirty="0" err="1"/>
              <a:t>RideShare</a:t>
            </a:r>
            <a:r>
              <a:rPr lang="en-US" dirty="0"/>
              <a:t> project represents a significant step forward in the world of carpooling. By leveraging the Django framework and integrating modern technologies, we have created a platform that:</a:t>
            </a:r>
          </a:p>
          <a:p>
            <a:pPr>
              <a:lnSpc>
                <a:spcPct val="150000"/>
              </a:lnSpc>
              <a:buFont typeface="Arial" panose="020B0604020202020204" pitchFamily="34" charset="0"/>
              <a:buChar char="•"/>
            </a:pPr>
            <a:r>
              <a:rPr lang="en-US" b="1" dirty="0"/>
              <a:t>Facilitates Efficient Carpooling:</a:t>
            </a:r>
            <a:r>
              <a:rPr lang="en-US" dirty="0"/>
              <a:t> Allows users to easily publish and find rides, reducing the hassle of traditional carpool arrangements.</a:t>
            </a:r>
          </a:p>
          <a:p>
            <a:pPr>
              <a:lnSpc>
                <a:spcPct val="150000"/>
              </a:lnSpc>
              <a:buFont typeface="Arial" panose="020B0604020202020204" pitchFamily="34" charset="0"/>
              <a:buChar char="•"/>
            </a:pPr>
            <a:r>
              <a:rPr lang="en-US" b="1" dirty="0"/>
              <a:t>Promotes Environmental Sustainability:</a:t>
            </a:r>
            <a:r>
              <a:rPr lang="en-US" dirty="0"/>
              <a:t> Helps decrease traffic congestion and lowers carbon emissions by encouraging shared transportation.</a:t>
            </a:r>
          </a:p>
          <a:p>
            <a:pPr>
              <a:lnSpc>
                <a:spcPct val="150000"/>
              </a:lnSpc>
              <a:buFont typeface="Arial" panose="020B0604020202020204" pitchFamily="34" charset="0"/>
              <a:buChar char="•"/>
            </a:pPr>
            <a:r>
              <a:rPr lang="en-US" b="1" dirty="0"/>
              <a:t>Enhances User Experience:</a:t>
            </a:r>
            <a:r>
              <a:rPr lang="en-US" dirty="0"/>
              <a:t> Offers features such as real-time chat, a comprehensive rating system, and location suggestions for a smooth and reliable user experience.</a:t>
            </a:r>
          </a:p>
        </p:txBody>
      </p:sp>
    </p:spTree>
    <p:extLst>
      <p:ext uri="{BB962C8B-B14F-4D97-AF65-F5344CB8AC3E}">
        <p14:creationId xmlns:p14="http://schemas.microsoft.com/office/powerpoint/2010/main" val="30496177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7EC70A8-5153-F9D1-6947-103503827DB7}"/>
              </a:ext>
            </a:extLst>
          </p:cNvPr>
          <p:cNvSpPr/>
          <p:nvPr/>
        </p:nvSpPr>
        <p:spPr>
          <a:xfrm>
            <a:off x="2764222" y="1905791"/>
            <a:ext cx="7924800" cy="2862322"/>
          </a:xfrm>
          <a:prstGeom prst="rect">
            <a:avLst/>
          </a:prstGeom>
          <a:noFill/>
        </p:spPr>
        <p:txBody>
          <a:bodyPr wrap="square" lIns="91440" tIns="45720" rIns="91440" bIns="45720">
            <a:spAutoFit/>
          </a:bodyPr>
          <a:lstStyle/>
          <a:p>
            <a:pPr algn="ctr"/>
            <a:r>
              <a:rPr lang="en-US" sz="9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ANY            QUERIES ?</a:t>
            </a:r>
          </a:p>
        </p:txBody>
      </p:sp>
    </p:spTree>
    <p:extLst>
      <p:ext uri="{BB962C8B-B14F-4D97-AF65-F5344CB8AC3E}">
        <p14:creationId xmlns:p14="http://schemas.microsoft.com/office/powerpoint/2010/main" val="3558214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6E3CDFC-2006-0533-CDF1-E9905F49879C}"/>
              </a:ext>
            </a:extLst>
          </p:cNvPr>
          <p:cNvSpPr txBox="1"/>
          <p:nvPr/>
        </p:nvSpPr>
        <p:spPr>
          <a:xfrm>
            <a:off x="3363310" y="2437665"/>
            <a:ext cx="6096000" cy="1477328"/>
          </a:xfrm>
          <a:prstGeom prst="rect">
            <a:avLst/>
          </a:prstGeom>
          <a:noFill/>
        </p:spPr>
        <p:txBody>
          <a:bodyPr wrap="square">
            <a:spAutoFit/>
          </a:bodyPr>
          <a:lstStyle/>
          <a:p>
            <a:pPr algn="ctr"/>
            <a:r>
              <a:rPr lang="en-US" sz="9000" b="1" cap="none" spc="0"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THANK YOU</a:t>
            </a:r>
          </a:p>
        </p:txBody>
      </p:sp>
    </p:spTree>
    <p:extLst>
      <p:ext uri="{BB962C8B-B14F-4D97-AF65-F5344CB8AC3E}">
        <p14:creationId xmlns:p14="http://schemas.microsoft.com/office/powerpoint/2010/main" val="27813504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DAE9-AAF0-515C-88C1-77CD52199050}"/>
              </a:ext>
            </a:extLst>
          </p:cNvPr>
          <p:cNvSpPr>
            <a:spLocks noGrp="1"/>
          </p:cNvSpPr>
          <p:nvPr>
            <p:ph type="title"/>
          </p:nvPr>
        </p:nvSpPr>
        <p:spPr>
          <a:xfrm>
            <a:off x="1371600" y="685800"/>
            <a:ext cx="3126828" cy="827690"/>
          </a:xfrm>
        </p:spPr>
        <p:txBody>
          <a:bodyPr>
            <a:normAutofit/>
          </a:bodyPr>
          <a:lstStyle/>
          <a:p>
            <a:r>
              <a:rPr lang="en-US" sz="5000" dirty="0"/>
              <a:t>ABSTRACT</a:t>
            </a:r>
            <a:endParaRPr lang="en-IN" sz="5000" dirty="0"/>
          </a:p>
        </p:txBody>
      </p:sp>
      <p:sp>
        <p:nvSpPr>
          <p:cNvPr id="3" name="TextBox 2">
            <a:extLst>
              <a:ext uri="{FF2B5EF4-FFF2-40B4-BE49-F238E27FC236}">
                <a16:creationId xmlns:a16="http://schemas.microsoft.com/office/drawing/2014/main" id="{6425812B-6573-D15A-DA3D-3A868C5F7411}"/>
              </a:ext>
            </a:extLst>
          </p:cNvPr>
          <p:cNvSpPr txBox="1"/>
          <p:nvPr/>
        </p:nvSpPr>
        <p:spPr>
          <a:xfrm>
            <a:off x="1371599" y="1420449"/>
            <a:ext cx="10032125" cy="4503797"/>
          </a:xfrm>
          <a:prstGeom prst="rect">
            <a:avLst/>
          </a:prstGeom>
          <a:noFill/>
        </p:spPr>
        <p:txBody>
          <a:bodyPr wrap="square" rtlCol="0">
            <a:spAutoFit/>
          </a:bodyPr>
          <a:lstStyle/>
          <a:p>
            <a:pPr algn="just">
              <a:spcAft>
                <a:spcPts val="1000"/>
              </a:spcAft>
            </a:pPr>
            <a:r>
              <a:rPr lang="en-US" dirty="0">
                <a:effectLst/>
                <a:latin typeface="+mj-lt"/>
                <a:ea typeface="Calibri" panose="020F0502020204030204" pitchFamily="34" charset="0"/>
                <a:cs typeface="Times New Roman" panose="02020603050405020304" pitchFamily="18" charset="0"/>
              </a:rPr>
              <a:t>In urban settings, transportation poses a significant challenge, often leading to inefficiencies and increased costs for commuters. To address this issue, we propose </a:t>
            </a:r>
            <a:r>
              <a:rPr lang="en-US" dirty="0" err="1">
                <a:effectLst/>
                <a:latin typeface="+mj-lt"/>
                <a:ea typeface="Calibri" panose="020F0502020204030204" pitchFamily="34" charset="0"/>
                <a:cs typeface="Times New Roman" panose="02020603050405020304" pitchFamily="18" charset="0"/>
              </a:rPr>
              <a:t>RideShare</a:t>
            </a:r>
            <a:r>
              <a:rPr lang="en-US" dirty="0">
                <a:effectLst/>
                <a:latin typeface="+mj-lt"/>
                <a:ea typeface="Calibri" panose="020F0502020204030204" pitchFamily="34" charset="0"/>
                <a:cs typeface="Times New Roman" panose="02020603050405020304" pitchFamily="18" charset="0"/>
              </a:rPr>
              <a:t>, a cab booking system that enables users traveling from one location to another to share the cost of their journey with fellow travelers. This project aims to enhance convenience, affordability, and sustainability in transportation by leveraging technology to facilitate ridesharing among users.</a:t>
            </a:r>
            <a:endParaRPr lang="en-IN" dirty="0">
              <a:effectLst/>
              <a:latin typeface="+mj-lt"/>
              <a:ea typeface="Calibri" panose="020F0502020204030204" pitchFamily="34" charset="0"/>
              <a:cs typeface="Times New Roman" panose="02020603050405020304" pitchFamily="18" charset="0"/>
            </a:endParaRPr>
          </a:p>
          <a:p>
            <a:pPr algn="just">
              <a:spcAft>
                <a:spcPts val="1000"/>
              </a:spcAft>
            </a:pPr>
            <a:r>
              <a:rPr lang="en-US" dirty="0" err="1">
                <a:effectLst/>
                <a:latin typeface="+mj-lt"/>
                <a:ea typeface="Calibri" panose="020F0502020204030204" pitchFamily="34" charset="0"/>
                <a:cs typeface="Times New Roman" panose="02020603050405020304" pitchFamily="18" charset="0"/>
              </a:rPr>
              <a:t>RideShare</a:t>
            </a:r>
            <a:r>
              <a:rPr lang="en-US" dirty="0">
                <a:effectLst/>
                <a:latin typeface="+mj-lt"/>
                <a:ea typeface="Calibri" panose="020F0502020204030204" pitchFamily="34" charset="0"/>
                <a:cs typeface="Times New Roman" panose="02020603050405020304" pitchFamily="18" charset="0"/>
              </a:rPr>
              <a:t> will be developed using modern web development technologies and APIs. The backend will be built using Django, a Python-based framework, coupled with PostgreSQL for data storage. Authentication and authorization will be implemented to ensure secure access to the platform. Mapping functionalities will be integrated using the </a:t>
            </a:r>
            <a:r>
              <a:rPr lang="en-US" dirty="0" err="1">
                <a:effectLst/>
                <a:latin typeface="+mj-lt"/>
                <a:ea typeface="Calibri" panose="020F0502020204030204" pitchFamily="34" charset="0"/>
                <a:cs typeface="Times New Roman" panose="02020603050405020304" pitchFamily="18" charset="0"/>
              </a:rPr>
              <a:t>Mapbox</a:t>
            </a:r>
            <a:r>
              <a:rPr lang="en-US" dirty="0">
                <a:effectLst/>
                <a:latin typeface="+mj-lt"/>
                <a:ea typeface="Calibri" panose="020F0502020204030204" pitchFamily="34" charset="0"/>
                <a:cs typeface="Times New Roman" panose="02020603050405020304" pitchFamily="18" charset="0"/>
              </a:rPr>
              <a:t> API to enable users to specify pickup and drop-off locations accurately. Real-time communication between users will be facilitated through ajax technology, allowing for seamless coordination of ridesharing arrangements.</a:t>
            </a:r>
            <a:endParaRPr lang="en-IN" dirty="0">
              <a:effectLst/>
              <a:latin typeface="+mj-lt"/>
              <a:ea typeface="Calibri" panose="020F0502020204030204" pitchFamily="34" charset="0"/>
              <a:cs typeface="Times New Roman" panose="02020603050405020304" pitchFamily="18" charset="0"/>
            </a:endParaRPr>
          </a:p>
          <a:p>
            <a:pPr algn="just">
              <a:spcAft>
                <a:spcPts val="1000"/>
              </a:spcAft>
            </a:pPr>
            <a:r>
              <a:rPr lang="en-US" dirty="0">
                <a:effectLst/>
                <a:latin typeface="+mj-lt"/>
                <a:ea typeface="Calibri" panose="020F0502020204030204" pitchFamily="34" charset="0"/>
                <a:cs typeface="Times New Roman" panose="02020603050405020304" pitchFamily="18" charset="0"/>
              </a:rPr>
              <a:t>The implementation of </a:t>
            </a:r>
            <a:r>
              <a:rPr lang="en-US" dirty="0" err="1">
                <a:effectLst/>
                <a:latin typeface="+mj-lt"/>
                <a:ea typeface="Calibri" panose="020F0502020204030204" pitchFamily="34" charset="0"/>
                <a:cs typeface="Times New Roman" panose="02020603050405020304" pitchFamily="18" charset="0"/>
              </a:rPr>
              <a:t>RideShare</a:t>
            </a:r>
            <a:r>
              <a:rPr lang="en-US" dirty="0">
                <a:effectLst/>
                <a:latin typeface="+mj-lt"/>
                <a:ea typeface="Calibri" panose="020F0502020204030204" pitchFamily="34" charset="0"/>
                <a:cs typeface="Times New Roman" panose="02020603050405020304" pitchFamily="18" charset="0"/>
              </a:rPr>
              <a:t> will result in a user-friendly platform that empowers users to find and offer rides conveniently. By enabling users to share the cost of their journeys, </a:t>
            </a:r>
            <a:r>
              <a:rPr lang="en-US" dirty="0" err="1">
                <a:effectLst/>
                <a:latin typeface="+mj-lt"/>
                <a:ea typeface="Calibri" panose="020F0502020204030204" pitchFamily="34" charset="0"/>
                <a:cs typeface="Times New Roman" panose="02020603050405020304" pitchFamily="18" charset="0"/>
              </a:rPr>
              <a:t>RideShare</a:t>
            </a:r>
            <a:r>
              <a:rPr lang="en-US" dirty="0">
                <a:effectLst/>
                <a:latin typeface="+mj-lt"/>
                <a:ea typeface="Calibri" panose="020F0502020204030204" pitchFamily="34" charset="0"/>
                <a:cs typeface="Times New Roman" panose="02020603050405020304" pitchFamily="18" charset="0"/>
              </a:rPr>
              <a:t> will promote cost savings and reduce the environmental impact of transportation. Real-time communication features will enhance user experience.</a:t>
            </a:r>
            <a:endParaRPr lang="en-IN"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7666755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DAE9-AAF0-515C-88C1-77CD52199050}"/>
              </a:ext>
            </a:extLst>
          </p:cNvPr>
          <p:cNvSpPr>
            <a:spLocks noGrp="1"/>
          </p:cNvSpPr>
          <p:nvPr>
            <p:ph type="title"/>
          </p:nvPr>
        </p:nvSpPr>
        <p:spPr>
          <a:xfrm>
            <a:off x="1371600" y="685800"/>
            <a:ext cx="5155324" cy="827690"/>
          </a:xfrm>
        </p:spPr>
        <p:txBody>
          <a:bodyPr>
            <a:normAutofit/>
          </a:bodyPr>
          <a:lstStyle/>
          <a:p>
            <a:r>
              <a:rPr lang="en-IN" sz="5000" b="1" dirty="0"/>
              <a:t>EXISTING SYSTEM</a:t>
            </a:r>
            <a:endParaRPr lang="en-IN" sz="5000" dirty="0"/>
          </a:p>
        </p:txBody>
      </p:sp>
      <p:sp>
        <p:nvSpPr>
          <p:cNvPr id="3" name="TextBox 2">
            <a:extLst>
              <a:ext uri="{FF2B5EF4-FFF2-40B4-BE49-F238E27FC236}">
                <a16:creationId xmlns:a16="http://schemas.microsoft.com/office/drawing/2014/main" id="{6425812B-6573-D15A-DA3D-3A868C5F7411}"/>
              </a:ext>
            </a:extLst>
          </p:cNvPr>
          <p:cNvSpPr txBox="1"/>
          <p:nvPr/>
        </p:nvSpPr>
        <p:spPr>
          <a:xfrm>
            <a:off x="1371599" y="1420449"/>
            <a:ext cx="10032125" cy="4652556"/>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t>Carpooling platforms like </a:t>
            </a:r>
            <a:r>
              <a:rPr lang="en-US" sz="2000" dirty="0" err="1"/>
              <a:t>BlaBlaCar</a:t>
            </a:r>
            <a:r>
              <a:rPr lang="en-US" sz="2000" dirty="0"/>
              <a:t>, Uber, Ola has revolutionized how people share rides, offering a cost-effective and eco-friendly alternative to traditional transportation methods.</a:t>
            </a:r>
          </a:p>
          <a:p>
            <a:pPr marL="342900" indent="-342900">
              <a:lnSpc>
                <a:spcPct val="150000"/>
              </a:lnSpc>
              <a:buFont typeface="Arial" panose="020B0604020202020204" pitchFamily="34" charset="0"/>
              <a:buChar char="•"/>
            </a:pPr>
            <a:r>
              <a:rPr lang="en-US" sz="2000" dirty="0"/>
              <a:t>However, despite their popularity, these systems come with certain limitations and challenges that affect user experience, safety, and cost efficiency.</a:t>
            </a:r>
          </a:p>
          <a:p>
            <a:pPr marL="0" indent="0">
              <a:lnSpc>
                <a:spcPct val="150000"/>
              </a:lnSpc>
              <a:buNone/>
            </a:pPr>
            <a:r>
              <a:rPr lang="en-US" sz="2000" b="1" dirty="0"/>
              <a:t>Existing System Challenges</a:t>
            </a:r>
            <a:endParaRPr lang="en-IN" sz="2000" b="1" dirty="0"/>
          </a:p>
          <a:p>
            <a:pPr marL="342900" lvl="0" indent="-342900">
              <a:lnSpc>
                <a:spcPct val="150000"/>
              </a:lnSpc>
              <a:buFont typeface="Arial" panose="020B0604020202020204" pitchFamily="34" charset="0"/>
              <a:buChar char="•"/>
            </a:pPr>
            <a:r>
              <a:rPr lang="en-US" sz="2000" dirty="0"/>
              <a:t>Safety </a:t>
            </a:r>
            <a:r>
              <a:rPr lang="en-US" sz="2000"/>
              <a:t>and comforts</a:t>
            </a:r>
            <a:endParaRPr lang="en-US" sz="2000" dirty="0"/>
          </a:p>
          <a:p>
            <a:pPr marL="342900" lvl="0" indent="-342900">
              <a:lnSpc>
                <a:spcPct val="150000"/>
              </a:lnSpc>
              <a:buFont typeface="Arial" panose="020B0604020202020204" pitchFamily="34" charset="0"/>
              <a:buChar char="•"/>
            </a:pPr>
            <a:r>
              <a:rPr lang="en-US" sz="2000" dirty="0"/>
              <a:t>Flexibility Limitations for Publishers</a:t>
            </a:r>
          </a:p>
          <a:p>
            <a:pPr marL="342900" lvl="0" indent="-342900">
              <a:lnSpc>
                <a:spcPct val="150000"/>
              </a:lnSpc>
              <a:buFont typeface="Arial" panose="020B0604020202020204" pitchFamily="34" charset="0"/>
              <a:buChar char="•"/>
            </a:pPr>
            <a:r>
              <a:rPr lang="en-US" sz="2000" dirty="0"/>
              <a:t>Limited Transparency</a:t>
            </a:r>
          </a:p>
          <a:p>
            <a:pPr marL="342900" lvl="0" indent="-342900">
              <a:lnSpc>
                <a:spcPct val="150000"/>
              </a:lnSpc>
              <a:buFont typeface="Arial" panose="020B0604020202020204" pitchFamily="34" charset="0"/>
              <a:buChar char="•"/>
            </a:pPr>
            <a:r>
              <a:rPr lang="en-US" sz="2000" dirty="0"/>
              <a:t>User Experience Issues</a:t>
            </a:r>
            <a:endParaRPr lang="en-IN" sz="2000" dirty="0">
              <a:effectLst/>
              <a:latin typeface="+mj-lt"/>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40521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DAE9-AAF0-515C-88C1-77CD52199050}"/>
              </a:ext>
            </a:extLst>
          </p:cNvPr>
          <p:cNvSpPr>
            <a:spLocks noGrp="1"/>
          </p:cNvSpPr>
          <p:nvPr>
            <p:ph type="title"/>
          </p:nvPr>
        </p:nvSpPr>
        <p:spPr>
          <a:xfrm>
            <a:off x="1371599" y="685800"/>
            <a:ext cx="6227379" cy="827690"/>
          </a:xfrm>
        </p:spPr>
        <p:txBody>
          <a:bodyPr>
            <a:normAutofit/>
          </a:bodyPr>
          <a:lstStyle/>
          <a:p>
            <a:r>
              <a:rPr lang="en-IN" sz="5000" b="1" dirty="0"/>
              <a:t>PROPOSED SYSTEM</a:t>
            </a:r>
            <a:endParaRPr lang="en-IN" sz="5000" dirty="0"/>
          </a:p>
        </p:txBody>
      </p:sp>
      <p:sp>
        <p:nvSpPr>
          <p:cNvPr id="3" name="TextBox 2">
            <a:extLst>
              <a:ext uri="{FF2B5EF4-FFF2-40B4-BE49-F238E27FC236}">
                <a16:creationId xmlns:a16="http://schemas.microsoft.com/office/drawing/2014/main" id="{6425812B-6573-D15A-DA3D-3A868C5F7411}"/>
              </a:ext>
            </a:extLst>
          </p:cNvPr>
          <p:cNvSpPr txBox="1"/>
          <p:nvPr/>
        </p:nvSpPr>
        <p:spPr>
          <a:xfrm>
            <a:off x="1371599" y="1420449"/>
            <a:ext cx="10032125" cy="4190891"/>
          </a:xfrm>
          <a:prstGeom prst="rect">
            <a:avLst/>
          </a:prstGeom>
          <a:noFill/>
        </p:spPr>
        <p:txBody>
          <a:bodyPr wrap="square" rtlCol="0">
            <a:spAutoFit/>
          </a:bodyPr>
          <a:lstStyle/>
          <a:p>
            <a:pPr marL="342900" indent="-342900">
              <a:lnSpc>
                <a:spcPct val="150000"/>
              </a:lnSpc>
              <a:buFont typeface="Arial" panose="020B0604020202020204" pitchFamily="34" charset="0"/>
              <a:buChar char="•"/>
            </a:pPr>
            <a:r>
              <a:rPr lang="en-US" sz="2000" dirty="0"/>
              <a:t>In response to the challenges faced by existing carpooling platforms, our proposed system, </a:t>
            </a:r>
            <a:r>
              <a:rPr lang="en-US" sz="2000" dirty="0" err="1"/>
              <a:t>RideShare</a:t>
            </a:r>
            <a:r>
              <a:rPr lang="en-US" sz="2000" dirty="0"/>
              <a:t>, is designed to overcome these limitations by offering a more user-friendly, secure, and flexible experience. </a:t>
            </a:r>
            <a:r>
              <a:rPr lang="en-US" sz="2000" dirty="0" err="1"/>
              <a:t>RideShare</a:t>
            </a:r>
            <a:r>
              <a:rPr lang="en-US" sz="2000" dirty="0"/>
              <a:t> integrates several key features aimed at addressing the shortcomings of traditional carpooling services.</a:t>
            </a:r>
            <a:r>
              <a:rPr lang="en-US" sz="2000" b="1" dirty="0"/>
              <a:t> </a:t>
            </a:r>
          </a:p>
          <a:p>
            <a:pPr marL="0" indent="0">
              <a:lnSpc>
                <a:spcPct val="150000"/>
              </a:lnSpc>
              <a:buNone/>
            </a:pPr>
            <a:r>
              <a:rPr lang="en-US" sz="2000" b="1" dirty="0"/>
              <a:t>Proposed System advantages</a:t>
            </a:r>
            <a:endParaRPr lang="en-IN" sz="2000" dirty="0"/>
          </a:p>
          <a:p>
            <a:pPr marL="342900" lvl="0" indent="-342900">
              <a:lnSpc>
                <a:spcPct val="150000"/>
              </a:lnSpc>
              <a:buFont typeface="Arial" panose="020B0604020202020204" pitchFamily="34" charset="0"/>
              <a:buChar char="•"/>
            </a:pPr>
            <a:r>
              <a:rPr lang="en-US" sz="2000" dirty="0"/>
              <a:t>Rating System for Publishers and Passengers </a:t>
            </a:r>
          </a:p>
          <a:p>
            <a:pPr marL="342900" lvl="0" indent="-342900">
              <a:lnSpc>
                <a:spcPct val="150000"/>
              </a:lnSpc>
              <a:buFont typeface="Arial" panose="020B0604020202020204" pitchFamily="34" charset="0"/>
              <a:buChar char="•"/>
            </a:pPr>
            <a:r>
              <a:rPr lang="en-US" sz="2000" dirty="0"/>
              <a:t>Accept/Reject Mechanism for Publishers.</a:t>
            </a:r>
            <a:endParaRPr lang="en-IN" sz="2000" dirty="0"/>
          </a:p>
          <a:p>
            <a:pPr marL="342900" lvl="0" indent="-342900">
              <a:lnSpc>
                <a:spcPct val="150000"/>
              </a:lnSpc>
              <a:buFont typeface="Arial" panose="020B0604020202020204" pitchFamily="34" charset="0"/>
              <a:buChar char="•"/>
            </a:pPr>
            <a:r>
              <a:rPr lang="en-US" sz="2000" dirty="0"/>
              <a:t>Flexible Scheduling for Publishers</a:t>
            </a:r>
          </a:p>
          <a:p>
            <a:pPr marL="342900" lvl="0" indent="-342900">
              <a:lnSpc>
                <a:spcPct val="150000"/>
              </a:lnSpc>
              <a:buFont typeface="Arial" panose="020B0604020202020204" pitchFamily="34" charset="0"/>
              <a:buChar char="•"/>
            </a:pPr>
            <a:r>
              <a:rPr lang="en-US" sz="2000" dirty="0"/>
              <a:t>Transparency</a:t>
            </a:r>
            <a:endParaRPr lang="en-IN" sz="2800" dirty="0"/>
          </a:p>
        </p:txBody>
      </p:sp>
    </p:spTree>
    <p:extLst>
      <p:ext uri="{BB962C8B-B14F-4D97-AF65-F5344CB8AC3E}">
        <p14:creationId xmlns:p14="http://schemas.microsoft.com/office/powerpoint/2010/main" val="3513198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DDAE9-AAF0-515C-88C1-77CD52199050}"/>
              </a:ext>
            </a:extLst>
          </p:cNvPr>
          <p:cNvSpPr>
            <a:spLocks noGrp="1"/>
          </p:cNvSpPr>
          <p:nvPr>
            <p:ph type="title"/>
          </p:nvPr>
        </p:nvSpPr>
        <p:spPr>
          <a:xfrm>
            <a:off x="1098332" y="-63731"/>
            <a:ext cx="8077200" cy="827690"/>
          </a:xfrm>
        </p:spPr>
        <p:txBody>
          <a:bodyPr>
            <a:noAutofit/>
          </a:bodyPr>
          <a:lstStyle/>
          <a:p>
            <a:pPr>
              <a:lnSpc>
                <a:spcPct val="150000"/>
              </a:lnSpc>
              <a:spcAft>
                <a:spcPts val="1000"/>
              </a:spcAft>
            </a:pPr>
            <a:r>
              <a:rPr lang="en-US" sz="5000" b="1" dirty="0">
                <a:effectLst/>
                <a:ea typeface="Calibri" panose="020F0502020204030204" pitchFamily="34" charset="0"/>
                <a:cs typeface="Times New Roman" panose="02020603050405020304" pitchFamily="18" charset="0"/>
              </a:rPr>
              <a:t>SYSTEM CONFIGURATION</a:t>
            </a:r>
            <a:endParaRPr lang="en-IN" sz="5000" dirty="0">
              <a:effectLst/>
              <a:ea typeface="Calibri" panose="020F0502020204030204" pitchFamily="34" charset="0"/>
              <a:cs typeface="Times New Roman" panose="02020603050405020304" pitchFamily="18" charset="0"/>
            </a:endParaRPr>
          </a:p>
        </p:txBody>
      </p:sp>
      <p:sp>
        <p:nvSpPr>
          <p:cNvPr id="3" name="TextBox 2">
            <a:extLst>
              <a:ext uri="{FF2B5EF4-FFF2-40B4-BE49-F238E27FC236}">
                <a16:creationId xmlns:a16="http://schemas.microsoft.com/office/drawing/2014/main" id="{6425812B-6573-D15A-DA3D-3A868C5F7411}"/>
              </a:ext>
            </a:extLst>
          </p:cNvPr>
          <p:cNvSpPr txBox="1"/>
          <p:nvPr/>
        </p:nvSpPr>
        <p:spPr>
          <a:xfrm>
            <a:off x="1371599" y="1420449"/>
            <a:ext cx="10032125" cy="464871"/>
          </a:xfrm>
          <a:prstGeom prst="rect">
            <a:avLst/>
          </a:prstGeom>
          <a:noFill/>
        </p:spPr>
        <p:txBody>
          <a:bodyPr wrap="square" rtlCol="0">
            <a:spAutoFit/>
          </a:bodyPr>
          <a:lstStyle/>
          <a:p>
            <a:pPr algn="just">
              <a:lnSpc>
                <a:spcPct val="150000"/>
              </a:lnSpc>
              <a:spcAft>
                <a:spcPts val="10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1">
            <a:extLst>
              <a:ext uri="{FF2B5EF4-FFF2-40B4-BE49-F238E27FC236}">
                <a16:creationId xmlns:a16="http://schemas.microsoft.com/office/drawing/2014/main" id="{FBA34088-8485-C863-F44A-07AD7F3A7006}"/>
              </a:ext>
            </a:extLst>
          </p:cNvPr>
          <p:cNvSpPr>
            <a:spLocks noChangeArrowheads="1"/>
          </p:cNvSpPr>
          <p:nvPr/>
        </p:nvSpPr>
        <p:spPr bwMode="auto">
          <a:xfrm rot="10800000" flipV="1">
            <a:off x="1203431" y="870619"/>
            <a:ext cx="9285893" cy="55413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ct val="150000"/>
              </a:lnSpc>
              <a:spcAft>
                <a:spcPts val="10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Software Requirements: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WEB BROWSER GOOGLE OR ANY COMPACTIBLE BROWSER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Operating System: </a:t>
            </a:r>
            <a:r>
              <a:rPr lang="en-IN" dirty="0"/>
              <a:t>Windows 7 or higher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Development Tools: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Visual Studio Code</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Development Framework: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Django</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Database: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PostgreSQL</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Frontend Technologies: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HTML, CSS, JavaScript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API: </a:t>
            </a:r>
            <a:r>
              <a:rPr lang="en-US" sz="1800" dirty="0" err="1">
                <a:effectLst/>
                <a:latin typeface="Times New Roman" panose="02020603050405020304" pitchFamily="18" charset="0"/>
                <a:ea typeface="Calibri" panose="020F0502020204030204" pitchFamily="34" charset="0"/>
                <a:cs typeface="Times New Roman" panose="02020603050405020304" pitchFamily="18" charset="0"/>
              </a:rPr>
              <a:t>Mapbox</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 API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spcAft>
                <a:spcPts val="1000"/>
              </a:spcAft>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Hardware Requirements:</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cs typeface="Times New Roman" panose="02020603050405020304" pitchFamily="18" charset="0"/>
              </a:rPr>
              <a:t>System: </a:t>
            </a:r>
            <a:r>
              <a:rPr lang="en-US" sz="1800" dirty="0">
                <a:effectLst/>
                <a:latin typeface="Times New Roman" panose="02020603050405020304" pitchFamily="18" charset="0"/>
                <a:ea typeface="Calibri" panose="020F0502020204030204" pitchFamily="34" charset="0"/>
                <a:cs typeface="Times New Roman" panose="02020603050405020304" pitchFamily="18" charset="0"/>
              </a:rPr>
              <a:t>Intel i5</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en-IN" sz="1800" b="1" dirty="0">
                <a:effectLst/>
                <a:latin typeface="Times New Roman" panose="02020603050405020304" pitchFamily="18" charset="0"/>
                <a:ea typeface="Calibri" panose="020F0502020204030204" pitchFamily="34" charset="0"/>
                <a:cs typeface="Times New Roman" panose="02020603050405020304" pitchFamily="18" charset="0"/>
              </a:rPr>
              <a:t>Memory:</a:t>
            </a:r>
            <a:r>
              <a:rPr lang="en-IN" sz="1800" dirty="0">
                <a:effectLst/>
                <a:latin typeface="Times New Roman" panose="02020603050405020304" pitchFamily="18" charset="0"/>
                <a:ea typeface="Calibri" panose="020F0502020204030204" pitchFamily="34" charset="0"/>
                <a:cs typeface="Times New Roman" panose="02020603050405020304" pitchFamily="18" charset="0"/>
              </a:rPr>
              <a:t> Minimum 4 GB RAM.</a:t>
            </a:r>
            <a:endParaRPr lang="en-IN"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gn="just">
              <a:lnSpc>
                <a:spcPct val="150000"/>
              </a:lnSpc>
              <a:spcAft>
                <a:spcPts val="1000"/>
              </a:spcAft>
              <a:buFont typeface="Symbol" panose="05050102010706020507" pitchFamily="18" charset="2"/>
              <a:buChar char=""/>
            </a:pPr>
            <a:r>
              <a:rPr lang="en-US" sz="1800" b="1" dirty="0">
                <a:effectLst/>
                <a:latin typeface="Times New Roman" panose="02020603050405020304" pitchFamily="18" charset="0"/>
                <a:ea typeface="Calibri" panose="020F0502020204030204" pitchFamily="34" charset="0"/>
              </a:rPr>
              <a:t>Internet: </a:t>
            </a:r>
            <a:r>
              <a:rPr lang="en-US" sz="1800" dirty="0">
                <a:effectLst/>
                <a:latin typeface="Times New Roman" panose="02020603050405020304" pitchFamily="18" charset="0"/>
                <a:ea typeface="Calibri" panose="020F0502020204030204" pitchFamily="34" charset="0"/>
              </a:rPr>
              <a:t>Stable internet connection.</a:t>
            </a:r>
            <a:endParaRPr kumimoji="0" lang="en-US" altLang="en-US" sz="2000" b="0" i="0" u="none" strike="noStrike" cap="none" normalizeH="0" baseline="0" dirty="0">
              <a:ln>
                <a:noFill/>
              </a:ln>
              <a:solidFill>
                <a:schemeClr val="tx1"/>
              </a:solidFill>
              <a:effectLst/>
              <a:latin typeface="+mj-lt"/>
            </a:endParaRPr>
          </a:p>
        </p:txBody>
      </p:sp>
    </p:spTree>
    <p:extLst>
      <p:ext uri="{BB962C8B-B14F-4D97-AF65-F5344CB8AC3E}">
        <p14:creationId xmlns:p14="http://schemas.microsoft.com/office/powerpoint/2010/main" val="26903266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C6FE381-2F97-1F46-C9B6-6C9AF0D204D9}"/>
              </a:ext>
            </a:extLst>
          </p:cNvPr>
          <p:cNvSpPr txBox="1"/>
          <p:nvPr/>
        </p:nvSpPr>
        <p:spPr>
          <a:xfrm>
            <a:off x="4374919" y="310054"/>
            <a:ext cx="3607270" cy="861774"/>
          </a:xfrm>
          <a:prstGeom prst="rect">
            <a:avLst/>
          </a:prstGeom>
          <a:noFill/>
        </p:spPr>
        <p:txBody>
          <a:bodyPr wrap="none" rtlCol="0">
            <a:spAutoFit/>
          </a:bodyPr>
          <a:lstStyle/>
          <a:p>
            <a:r>
              <a:rPr lang="en-US" sz="5000" b="1" dirty="0"/>
              <a:t>WORK FLOW</a:t>
            </a:r>
            <a:endParaRPr lang="en-IN" sz="5000" b="1" dirty="0"/>
          </a:p>
        </p:txBody>
      </p:sp>
      <p:pic>
        <p:nvPicPr>
          <p:cNvPr id="3" name="Content Placeholder 3">
            <a:extLst>
              <a:ext uri="{FF2B5EF4-FFF2-40B4-BE49-F238E27FC236}">
                <a16:creationId xmlns:a16="http://schemas.microsoft.com/office/drawing/2014/main" id="{C532E029-BEC9-4492-A007-DE214FBE6917}"/>
              </a:ext>
            </a:extLst>
          </p:cNvPr>
          <p:cNvPicPr>
            <a:picLocks noGrp="1" noChangeAspect="1"/>
          </p:cNvPicPr>
          <p:nvPr/>
        </p:nvPicPr>
        <p:blipFill>
          <a:blip r:embed="rId2">
            <a:extLst>
              <a:ext uri="{28A0092B-C50C-407E-A947-70E740481C1C}">
                <a14:useLocalDpi xmlns:a14="http://schemas.microsoft.com/office/drawing/2010/main" val="0"/>
              </a:ext>
            </a:extLst>
          </a:blip>
          <a:stretch>
            <a:fillRect/>
          </a:stretch>
        </p:blipFill>
        <p:spPr>
          <a:xfrm>
            <a:off x="2897731" y="1429289"/>
            <a:ext cx="7027159" cy="4687614"/>
          </a:xfrm>
          <a:prstGeom prst="rect">
            <a:avLst/>
          </a:prstGeom>
        </p:spPr>
      </p:pic>
    </p:spTree>
    <p:extLst>
      <p:ext uri="{BB962C8B-B14F-4D97-AF65-F5344CB8AC3E}">
        <p14:creationId xmlns:p14="http://schemas.microsoft.com/office/powerpoint/2010/main" val="182196473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203746-F58A-E4D5-5F30-1F7D531AEA6E}"/>
              </a:ext>
            </a:extLst>
          </p:cNvPr>
          <p:cNvSpPr>
            <a:spLocks noGrp="1"/>
          </p:cNvSpPr>
          <p:nvPr>
            <p:ph type="title"/>
          </p:nvPr>
        </p:nvSpPr>
        <p:spPr/>
        <p:txBody>
          <a:bodyPr>
            <a:normAutofit/>
          </a:bodyPr>
          <a:lstStyle/>
          <a:p>
            <a:r>
              <a:rPr lang="en-US" sz="5000" b="1" dirty="0"/>
              <a:t>IMPLEMENTATION</a:t>
            </a:r>
            <a:endParaRPr lang="en-IN" sz="5000" b="1" dirty="0"/>
          </a:p>
        </p:txBody>
      </p:sp>
      <p:sp>
        <p:nvSpPr>
          <p:cNvPr id="3" name="TextBox 2">
            <a:extLst>
              <a:ext uri="{FF2B5EF4-FFF2-40B4-BE49-F238E27FC236}">
                <a16:creationId xmlns:a16="http://schemas.microsoft.com/office/drawing/2014/main" id="{2E0F7F31-6047-4980-F580-CB519B892A60}"/>
              </a:ext>
            </a:extLst>
          </p:cNvPr>
          <p:cNvSpPr txBox="1"/>
          <p:nvPr/>
        </p:nvSpPr>
        <p:spPr>
          <a:xfrm>
            <a:off x="1744993" y="1735282"/>
            <a:ext cx="8702013" cy="2805896"/>
          </a:xfrm>
          <a:prstGeom prst="rect">
            <a:avLst/>
          </a:prstGeom>
          <a:noFill/>
        </p:spPr>
        <p:txBody>
          <a:bodyPr wrap="square" rtlCol="0">
            <a:spAutoFit/>
          </a:bodyPr>
          <a:lstStyle/>
          <a:p>
            <a:pPr marL="342900" indent="-342900">
              <a:lnSpc>
                <a:spcPct val="150000"/>
              </a:lnSpc>
              <a:buAutoNum type="arabicPeriod"/>
            </a:pPr>
            <a:r>
              <a:rPr lang="en-US" sz="2000" dirty="0">
                <a:effectLst/>
                <a:latin typeface="+mj-lt"/>
                <a:ea typeface="Calibri" panose="020F0502020204030204" pitchFamily="34" charset="0"/>
              </a:rPr>
              <a:t>Set Up Development Environment</a:t>
            </a:r>
            <a:r>
              <a:rPr lang="en-US" sz="2000" dirty="0">
                <a:latin typeface="+mj-lt"/>
                <a:ea typeface="Calibri" panose="020F0502020204030204" pitchFamily="34" charset="0"/>
              </a:rPr>
              <a:t> and </a:t>
            </a:r>
            <a:r>
              <a:rPr lang="en-US" sz="2000" dirty="0">
                <a:effectLst/>
                <a:latin typeface="+mj-lt"/>
                <a:ea typeface="Calibri" panose="020F0502020204030204" pitchFamily="34" charset="0"/>
              </a:rPr>
              <a:t>Database Configuration</a:t>
            </a:r>
          </a:p>
          <a:p>
            <a:pPr marL="342900" indent="-342900">
              <a:lnSpc>
                <a:spcPct val="150000"/>
              </a:lnSpc>
              <a:buAutoNum type="arabicPeriod"/>
            </a:pPr>
            <a:r>
              <a:rPr lang="en-US" sz="2000" dirty="0">
                <a:effectLst/>
                <a:latin typeface="+mj-lt"/>
                <a:ea typeface="Calibri" panose="020F0502020204030204" pitchFamily="34" charset="0"/>
              </a:rPr>
              <a:t>User Authentication</a:t>
            </a:r>
          </a:p>
          <a:p>
            <a:pPr marL="342900" indent="-342900">
              <a:lnSpc>
                <a:spcPct val="150000"/>
              </a:lnSpc>
              <a:buAutoNum type="arabicPeriod"/>
            </a:pPr>
            <a:r>
              <a:rPr lang="en-US" sz="2000" dirty="0">
                <a:latin typeface="+mj-lt"/>
              </a:rPr>
              <a:t>Publishing and Searching for Rides</a:t>
            </a:r>
            <a:endParaRPr lang="en-US" sz="2000" dirty="0">
              <a:latin typeface="+mj-lt"/>
              <a:ea typeface="Calibri" panose="020F0502020204030204" pitchFamily="34" charset="0"/>
            </a:endParaRPr>
          </a:p>
          <a:p>
            <a:pPr marL="342900" indent="-342900">
              <a:lnSpc>
                <a:spcPct val="150000"/>
              </a:lnSpc>
              <a:buAutoNum type="arabicPeriod"/>
            </a:pPr>
            <a:r>
              <a:rPr lang="en-IN" sz="2000" dirty="0">
                <a:latin typeface="+mj-lt"/>
              </a:rPr>
              <a:t>Ride Requests and  Ride Management</a:t>
            </a:r>
          </a:p>
          <a:p>
            <a:pPr marL="342900" indent="-342900">
              <a:lnSpc>
                <a:spcPct val="150000"/>
              </a:lnSpc>
              <a:buAutoNum type="arabicPeriod"/>
            </a:pPr>
            <a:r>
              <a:rPr lang="en-US" sz="2000" dirty="0">
                <a:effectLst/>
                <a:latin typeface="+mj-lt"/>
                <a:ea typeface="Calibri" panose="020F0502020204030204" pitchFamily="34" charset="0"/>
              </a:rPr>
              <a:t>Rating system</a:t>
            </a:r>
            <a:endParaRPr lang="en-US" sz="2000" dirty="0">
              <a:latin typeface="+mj-lt"/>
              <a:ea typeface="Calibri" panose="020F0502020204030204" pitchFamily="34" charset="0"/>
            </a:endParaRPr>
          </a:p>
          <a:p>
            <a:pPr marL="342900" indent="-342900">
              <a:lnSpc>
                <a:spcPct val="150000"/>
              </a:lnSpc>
              <a:buAutoNum type="arabicPeriod"/>
            </a:pPr>
            <a:r>
              <a:rPr lang="en-US" sz="2000" dirty="0">
                <a:effectLst/>
                <a:latin typeface="+mj-lt"/>
                <a:ea typeface="Calibri" panose="020F0502020204030204" pitchFamily="34" charset="0"/>
              </a:rPr>
              <a:t>Chat  and Notification System</a:t>
            </a:r>
          </a:p>
        </p:txBody>
      </p:sp>
    </p:spTree>
    <p:extLst>
      <p:ext uri="{BB962C8B-B14F-4D97-AF65-F5344CB8AC3E}">
        <p14:creationId xmlns:p14="http://schemas.microsoft.com/office/powerpoint/2010/main" val="923521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3A8A4139-EB34-9F87-E774-8A2D3E4D261D}"/>
              </a:ext>
            </a:extLst>
          </p:cNvPr>
          <p:cNvSpPr txBox="1"/>
          <p:nvPr/>
        </p:nvSpPr>
        <p:spPr>
          <a:xfrm>
            <a:off x="2659117" y="1908133"/>
            <a:ext cx="7620000" cy="3046988"/>
          </a:xfrm>
          <a:prstGeom prst="rect">
            <a:avLst/>
          </a:prstGeom>
          <a:noFill/>
        </p:spPr>
        <p:txBody>
          <a:bodyPr wrap="square">
            <a:spAutoFit/>
          </a:bodyPr>
          <a:lstStyle/>
          <a:p>
            <a:r>
              <a:rPr lang="en-US" sz="9600" dirty="0"/>
              <a:t>OUTPUT SCREENS</a:t>
            </a:r>
            <a:endParaRPr lang="en-IN" sz="9600" dirty="0"/>
          </a:p>
        </p:txBody>
      </p:sp>
    </p:spTree>
    <p:extLst>
      <p:ext uri="{BB962C8B-B14F-4D97-AF65-F5344CB8AC3E}">
        <p14:creationId xmlns:p14="http://schemas.microsoft.com/office/powerpoint/2010/main" val="3348696180"/>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{C6587C50-14F7-4C34-893F-C95F62545154}tf10001105</Template>
  <TotalTime>302</TotalTime>
  <Words>710</Words>
  <Application>Microsoft Office PowerPoint</Application>
  <PresentationFormat>Widescreen</PresentationFormat>
  <Paragraphs>69</Paragraphs>
  <Slides>26</Slides>
  <Notes>1</Notes>
  <HiddenSlides>0</HiddenSlides>
  <MMClips>3</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Arial</vt:lpstr>
      <vt:lpstr>Calibri</vt:lpstr>
      <vt:lpstr>Corbel</vt:lpstr>
      <vt:lpstr>Franklin Gothic Book</vt:lpstr>
      <vt:lpstr>Segoe UI</vt:lpstr>
      <vt:lpstr>Symbol</vt:lpstr>
      <vt:lpstr>Times New Roman</vt:lpstr>
      <vt:lpstr>Crop</vt:lpstr>
      <vt:lpstr>RIDESHARE</vt:lpstr>
      <vt:lpstr>PowerPoint Presentation</vt:lpstr>
      <vt:lpstr>ABSTRACT</vt:lpstr>
      <vt:lpstr>EXISTING SYSTEM</vt:lpstr>
      <vt:lpstr>PROPOSED SYSTEM</vt:lpstr>
      <vt:lpstr>SYSTEM CONFIGURATION</vt:lpstr>
      <vt:lpstr>PowerPoint Presentation</vt:lpstr>
      <vt:lpstr>IMPLEMENTATION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FURTHER ENHANCEMENTS</vt:lpstr>
      <vt:lpstr>CONCLUSION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Ragi Rakshitha Reddy</dc:creator>
  <cp:lastModifiedBy>Ragi Rakshitha Reddy</cp:lastModifiedBy>
  <cp:revision>1</cp:revision>
  <dcterms:created xsi:type="dcterms:W3CDTF">2024-09-03T13:36:43Z</dcterms:created>
  <dcterms:modified xsi:type="dcterms:W3CDTF">2024-09-03T18:38:44Z</dcterms:modified>
</cp:coreProperties>
</file>

<file path=docProps/thumbnail.jpeg>
</file>